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298" r:id="rId4"/>
    <p:sldId id="425" r:id="rId5"/>
    <p:sldId id="460" r:id="rId6"/>
    <p:sldId id="461" r:id="rId7"/>
    <p:sldId id="448" r:id="rId8"/>
  </p:sldIdLst>
  <p:sldSz cx="12192000" cy="6858000"/>
  <p:notesSz cx="6858000" cy="9144000"/>
  <p:custDataLst>
    <p:tags r:id="rId1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0" userDrawn="1">
          <p15:clr>
            <a:srgbClr val="A4A3A4"/>
          </p15:clr>
        </p15:guide>
        <p15:guide id="2" pos="37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B9B9B"/>
    <a:srgbClr val="FC6204"/>
    <a:srgbClr val="0066FF"/>
    <a:srgbClr val="FF9600"/>
    <a:srgbClr val="8585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5" d="100"/>
          <a:sy n="115" d="100"/>
        </p:scale>
        <p:origin x="372" y="102"/>
      </p:cViewPr>
      <p:guideLst>
        <p:guide orient="horz" pos="2290"/>
        <p:guide pos="374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gs" Target="tags/tag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C8D2FC-B7E4-4F22-829A-1951A70536B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06D26-EB15-4881-94CD-B86EEBA9904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梯形 2"/>
          <p:cNvSpPr/>
          <p:nvPr userDrawn="1"/>
        </p:nvSpPr>
        <p:spPr>
          <a:xfrm rot="5400000">
            <a:off x="2875915" y="3666490"/>
            <a:ext cx="1757680" cy="2764155"/>
          </a:xfrm>
          <a:prstGeom prst="trapezoid">
            <a:avLst>
              <a:gd name="adj" fmla="val 16889"/>
            </a:avLst>
          </a:prstGeom>
          <a:blipFill rotWithShape="0">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userDrawn="1"/>
        </p:nvSpPr>
        <p:spPr>
          <a:xfrm>
            <a:off x="-18750" y="3406791"/>
            <a:ext cx="2295386" cy="3246791"/>
          </a:xfrm>
          <a:custGeom>
            <a:avLst/>
            <a:gdLst>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1" fmla="*/ 0 w 1708144"/>
              <a:gd name="connsiteY0-2" fmla="*/ 0 h 2965437"/>
              <a:gd name="connsiteX1-3" fmla="*/ 1463445 w 1708144"/>
              <a:gd name="connsiteY1-4" fmla="*/ 661181 h 2965437"/>
              <a:gd name="connsiteX2-5" fmla="*/ 1708144 w 1708144"/>
              <a:gd name="connsiteY2-6" fmla="*/ 729807 h 2965437"/>
              <a:gd name="connsiteX3-7" fmla="*/ 1708144 w 1708144"/>
              <a:gd name="connsiteY3-8" fmla="*/ 2562051 h 2965437"/>
              <a:gd name="connsiteX4-9" fmla="*/ 473725 w 1708144"/>
              <a:gd name="connsiteY4-10" fmla="*/ 2965437 h 2965437"/>
              <a:gd name="connsiteX5-11" fmla="*/ 0 w 1708144"/>
              <a:gd name="connsiteY5-12" fmla="*/ 2965437 h 2965437"/>
              <a:gd name="connsiteX6-13" fmla="*/ 0 w 1708144"/>
              <a:gd name="connsiteY6-14" fmla="*/ 0 h 2965437"/>
              <a:gd name="connsiteX0-15" fmla="*/ 0 w 1708144"/>
              <a:gd name="connsiteY0-16" fmla="*/ 0 h 2965437"/>
              <a:gd name="connsiteX1-17" fmla="*/ 1463445 w 1708144"/>
              <a:gd name="connsiteY1-18" fmla="*/ 661181 h 2965437"/>
              <a:gd name="connsiteX2-19" fmla="*/ 1708144 w 1708144"/>
              <a:gd name="connsiteY2-20" fmla="*/ 729807 h 2965437"/>
              <a:gd name="connsiteX3-21" fmla="*/ 1708144 w 1708144"/>
              <a:gd name="connsiteY3-22" fmla="*/ 2562051 h 2965437"/>
              <a:gd name="connsiteX4-23" fmla="*/ 473725 w 1708144"/>
              <a:gd name="connsiteY4-24" fmla="*/ 2965437 h 2965437"/>
              <a:gd name="connsiteX5-25" fmla="*/ 0 w 1708144"/>
              <a:gd name="connsiteY5-26" fmla="*/ 2965437 h 2965437"/>
              <a:gd name="connsiteX6-27" fmla="*/ 0 w 1708144"/>
              <a:gd name="connsiteY6-28" fmla="*/ 0 h 2965437"/>
              <a:gd name="connsiteX0-29" fmla="*/ 14068 w 1722212"/>
              <a:gd name="connsiteY0-30" fmla="*/ 0 h 3246791"/>
              <a:gd name="connsiteX1-31" fmla="*/ 1477513 w 1722212"/>
              <a:gd name="connsiteY1-32" fmla="*/ 661181 h 3246791"/>
              <a:gd name="connsiteX2-33" fmla="*/ 1722212 w 1722212"/>
              <a:gd name="connsiteY2-34" fmla="*/ 729807 h 3246791"/>
              <a:gd name="connsiteX3-35" fmla="*/ 1722212 w 1722212"/>
              <a:gd name="connsiteY3-36" fmla="*/ 2562051 h 3246791"/>
              <a:gd name="connsiteX4-37" fmla="*/ 487793 w 1722212"/>
              <a:gd name="connsiteY4-38" fmla="*/ 2965437 h 3246791"/>
              <a:gd name="connsiteX5-39" fmla="*/ 0 w 1722212"/>
              <a:gd name="connsiteY5-40" fmla="*/ 3246791 h 3246791"/>
              <a:gd name="connsiteX6-41" fmla="*/ 14068 w 1722212"/>
              <a:gd name="connsiteY6-42" fmla="*/ 0 h 32467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22212" h="3246791">
                <a:moveTo>
                  <a:pt x="14068" y="0"/>
                </a:moveTo>
                <a:cubicBezTo>
                  <a:pt x="473747" y="182880"/>
                  <a:pt x="975630" y="478301"/>
                  <a:pt x="1477513" y="661181"/>
                </a:cubicBezTo>
                <a:cubicBezTo>
                  <a:pt x="1557642" y="685000"/>
                  <a:pt x="1639232" y="707886"/>
                  <a:pt x="1722212" y="729807"/>
                </a:cubicBezTo>
                <a:lnTo>
                  <a:pt x="1722212" y="2562051"/>
                </a:lnTo>
                <a:cubicBezTo>
                  <a:pt x="1269652" y="2671608"/>
                  <a:pt x="854651" y="2807576"/>
                  <a:pt x="487793" y="2965437"/>
                </a:cubicBezTo>
                <a:lnTo>
                  <a:pt x="0" y="3246791"/>
                </a:lnTo>
                <a:cubicBezTo>
                  <a:pt x="4689" y="2164527"/>
                  <a:pt x="9379" y="1082264"/>
                  <a:pt x="14068" y="0"/>
                </a:cubicBezTo>
                <a:close/>
              </a:path>
            </a:pathLst>
          </a:custGeom>
          <a:blipFill dpi="0" rotWithShape="1">
            <a:blip r:embed="rId3"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38"/>
          <p:cNvSpPr txBox="1"/>
          <p:nvPr userDrawn="1"/>
        </p:nvSpPr>
        <p:spPr>
          <a:xfrm>
            <a:off x="1855530" y="1334830"/>
            <a:ext cx="8821646" cy="1015663"/>
          </a:xfrm>
          <a:prstGeom prst="rect">
            <a:avLst/>
          </a:prstGeom>
          <a:noFill/>
        </p:spPr>
        <p:txBody>
          <a:bodyPr wrap="none">
            <a:spAutoFit/>
          </a:bodyPr>
          <a:lstStyle/>
          <a:p>
            <a:pPr algn="l" fontAlgn="auto">
              <a:spcBef>
                <a:spcPts val="0"/>
              </a:spcBef>
              <a:spcAft>
                <a:spcPts val="0"/>
              </a:spcAft>
              <a:defRPr/>
            </a:pPr>
            <a:r>
              <a:rPr lang="en-US" altLang="zh-CN" sz="6000" b="1"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Maya2022</a:t>
            </a:r>
            <a:r>
              <a:rPr lang="zh-CN" altLang="en-US" sz="6000" b="1"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基础</a:t>
            </a:r>
            <a:r>
              <a:rPr lang="zh-CN" altLang="en-US" sz="6000" b="1" kern="1200"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rPr>
              <a:t>案例教程</a:t>
            </a:r>
            <a:endParaRPr lang="zh-CN" altLang="en-US" sz="6000" b="1" kern="1200"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endParaRPr>
          </a:p>
        </p:txBody>
      </p:sp>
      <p:sp>
        <p:nvSpPr>
          <p:cNvPr id="22" name="TextBox 7"/>
          <p:cNvSpPr txBox="1">
            <a:spLocks noChangeArrowheads="1"/>
          </p:cNvSpPr>
          <p:nvPr userDrawn="1"/>
        </p:nvSpPr>
        <p:spPr bwMode="auto">
          <a:xfrm>
            <a:off x="5031389" y="6128221"/>
            <a:ext cx="2470534" cy="398780"/>
          </a:xfrm>
          <a:prstGeom prst="rect">
            <a:avLst/>
          </a:prstGeom>
          <a:noFill/>
          <a:ln>
            <a:noFill/>
          </a:ln>
        </p:spPr>
        <p:txBody>
          <a:bodyPr wrap="square" anchor="ctr" anchorCtr="0">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tx1">
                    <a:lumMod val="50000"/>
                    <a:lumOff val="50000"/>
                  </a:schemeClr>
                </a:solidFill>
                <a:effectLst/>
                <a:latin typeface="Arial Unicode MS" panose="020B0604020202020204" pitchFamily="34" charset="-122"/>
                <a:ea typeface="Arial Unicode MS" panose="020B0604020202020204" pitchFamily="34" charset="-122"/>
                <a:cs typeface="Arial Unicode MS" panose="020B0604020202020204" pitchFamily="34" charset="-122"/>
              </a:rPr>
              <a:t>北京理工大学出版社</a:t>
            </a:r>
            <a:r>
              <a:rPr lang="en-US" altLang="zh-CN" dirty="0">
                <a:solidFill>
                  <a:schemeClr val="tx1">
                    <a:lumMod val="50000"/>
                    <a:lumOff val="50000"/>
                  </a:schemeClr>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dirty="0">
              <a:solidFill>
                <a:schemeClr val="tx1">
                  <a:lumMod val="50000"/>
                  <a:lumOff val="50000"/>
                </a:schemeClr>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图片 5" descr="C:/Users/Administrator/Desktop/4-159.JPG4-159"/>
          <p:cNvPicPr>
            <a:picLocks noChangeAspect="1"/>
          </p:cNvPicPr>
          <p:nvPr userDrawn="1"/>
        </p:nvPicPr>
        <p:blipFill>
          <a:blip r:embed="rId4"/>
          <a:srcRect t="16339" b="16339"/>
          <a:stretch>
            <a:fillRect/>
          </a:stretch>
        </p:blipFill>
        <p:spPr>
          <a:xfrm>
            <a:off x="5233035" y="4464685"/>
            <a:ext cx="2199640" cy="1232535"/>
          </a:xfrm>
          <a:prstGeom prst="rect">
            <a:avLst/>
          </a:prstGeom>
        </p:spPr>
      </p:pic>
      <p:sp>
        <p:nvSpPr>
          <p:cNvPr id="4" name="梯形 3"/>
          <p:cNvSpPr/>
          <p:nvPr userDrawn="1"/>
        </p:nvSpPr>
        <p:spPr>
          <a:xfrm rot="16200000">
            <a:off x="7847330" y="3855720"/>
            <a:ext cx="1855470" cy="2465070"/>
          </a:xfrm>
          <a:prstGeom prst="trapezoid">
            <a:avLst>
              <a:gd name="adj" fmla="val 14236"/>
            </a:avLst>
          </a:prstGeom>
          <a:blipFill rotWithShape="0">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梯形 4"/>
          <p:cNvSpPr/>
          <p:nvPr userDrawn="1"/>
        </p:nvSpPr>
        <p:spPr>
          <a:xfrm rot="16200000">
            <a:off x="9591675" y="4071620"/>
            <a:ext cx="3107055" cy="2056130"/>
          </a:xfrm>
          <a:prstGeom prst="trapezoid">
            <a:avLst>
              <a:gd name="adj" fmla="val 29076"/>
            </a:avLst>
          </a:prstGeom>
          <a:blipFill rotWithShape="0">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22"/>
          <p:cNvSpPr/>
          <p:nvPr userDrawn="1"/>
        </p:nvSpPr>
        <p:spPr>
          <a:xfrm>
            <a:off x="0" y="3284985"/>
            <a:ext cx="12193200" cy="1215037"/>
          </a:xfrm>
          <a:custGeom>
            <a:avLst/>
            <a:gdLst/>
            <a:ahLst/>
            <a:cxnLst/>
            <a:rect l="l" t="t" r="r" b="b"/>
            <a:pathLst>
              <a:path w="9144001" h="1215037">
                <a:moveTo>
                  <a:pt x="0" y="0"/>
                </a:moveTo>
                <a:cubicBezTo>
                  <a:pt x="1044041" y="640192"/>
                  <a:pt x="2755465" y="1057166"/>
                  <a:pt x="4689494" y="1057166"/>
                </a:cubicBezTo>
                <a:cubicBezTo>
                  <a:pt x="6484806" y="1057166"/>
                  <a:pt x="8088300" y="697861"/>
                  <a:pt x="9144001" y="133798"/>
                </a:cubicBezTo>
                <a:lnTo>
                  <a:pt x="9144001" y="292702"/>
                </a:lnTo>
                <a:cubicBezTo>
                  <a:pt x="8087610" y="855887"/>
                  <a:pt x="6484419" y="1215037"/>
                  <a:pt x="4689494" y="1215037"/>
                </a:cubicBezTo>
                <a:cubicBezTo>
                  <a:pt x="2755571" y="1215037"/>
                  <a:pt x="1044228" y="798109"/>
                  <a:pt x="0" y="157591"/>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5"/>
          <p:cNvSpPr/>
          <p:nvPr userDrawn="1"/>
        </p:nvSpPr>
        <p:spPr>
          <a:xfrm>
            <a:off x="0" y="5652149"/>
            <a:ext cx="12193200" cy="1181820"/>
          </a:xfrm>
          <a:custGeom>
            <a:avLst/>
            <a:gdLst/>
            <a:ahLst/>
            <a:cxnLst/>
            <a:rect l="l" t="t" r="r" b="b"/>
            <a:pathLst>
              <a:path w="9144000" h="1181820">
                <a:moveTo>
                  <a:pt x="4503736" y="0"/>
                </a:moveTo>
                <a:cubicBezTo>
                  <a:pt x="6407413" y="0"/>
                  <a:pt x="8095417" y="403989"/>
                  <a:pt x="9144000" y="1027158"/>
                </a:cubicBezTo>
                <a:lnTo>
                  <a:pt x="9144000" y="1181820"/>
                </a:lnTo>
                <a:cubicBezTo>
                  <a:pt x="8096888" y="552513"/>
                  <a:pt x="6400701" y="144016"/>
                  <a:pt x="4486433" y="144016"/>
                </a:cubicBezTo>
                <a:cubicBezTo>
                  <a:pt x="2673012" y="144016"/>
                  <a:pt x="1055298" y="510606"/>
                  <a:pt x="0" y="1084233"/>
                </a:cubicBezTo>
                <a:lnTo>
                  <a:pt x="0" y="949973"/>
                </a:lnTo>
                <a:cubicBezTo>
                  <a:pt x="1054723" y="370654"/>
                  <a:pt x="2680292" y="0"/>
                  <a:pt x="4503736" y="0"/>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sp>
        <p:nvSpPr>
          <p:cNvPr id="4" name="Freeform 11"/>
          <p:cNvSpPr/>
          <p:nvPr userDrawn="1"/>
        </p:nvSpPr>
        <p:spPr bwMode="auto">
          <a:xfrm>
            <a:off x="9525" y="4580890"/>
            <a:ext cx="12188190" cy="2393315"/>
          </a:xfrm>
          <a:custGeom>
            <a:avLst/>
            <a:gdLst/>
            <a:ahLst/>
            <a:cxnLst>
              <a:cxn ang="0">
                <a:pos x="2932" y="144"/>
              </a:cxn>
              <a:cxn ang="0">
                <a:pos x="2932" y="0"/>
              </a:cxn>
              <a:cxn ang="0">
                <a:pos x="0" y="107"/>
              </a:cxn>
              <a:cxn ang="0">
                <a:pos x="0" y="144"/>
              </a:cxn>
              <a:cxn ang="0">
                <a:pos x="2932" y="144"/>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solidFill>
            <a:schemeClr val="bg1">
              <a:lumMod val="65000"/>
            </a:schemeClr>
          </a:solidFill>
          <a:ln w="9525">
            <a:noFill/>
            <a:round/>
          </a:ln>
        </p:spPr>
        <p:txBody>
          <a:bodyPr vert="horz" wrap="square" lIns="91440" tIns="45720" rIns="91440" bIns="45720" numCol="1" anchor="t" anchorCtr="0" compatLnSpc="1"/>
          <a:lstStyle/>
          <a:p>
            <a:endParaRPr lang="zh-CN" altLang="en-US"/>
          </a:p>
        </p:txBody>
      </p:sp>
      <p:sp>
        <p:nvSpPr>
          <p:cNvPr id="6" name="五边形 5"/>
          <p:cNvSpPr/>
          <p:nvPr userDrawn="1"/>
        </p:nvSpPr>
        <p:spPr>
          <a:xfrm>
            <a:off x="1" y="167102"/>
            <a:ext cx="3290131" cy="432048"/>
          </a:xfrm>
          <a:prstGeom prst="homePlate">
            <a:avLst>
              <a:gd name="adj" fmla="val 26606"/>
            </a:avLst>
          </a:prstGeom>
          <a:solidFill>
            <a:schemeClr val="accent1"/>
          </a:solidFill>
          <a:ln w="9525">
            <a:noFill/>
            <a:round/>
          </a:ln>
        </p:spPr>
        <p:txBody>
          <a:bodyPr vert="horz" wrap="square" lIns="91440" tIns="45720" rIns="91440" bIns="45720" numCol="1" anchor="t" anchorCtr="0" compatLnSpc="1"/>
          <a:lstStyle/>
          <a:p>
            <a:pPr lvl="0"/>
            <a:endParaRPr lang="zh-CN" altLang="en-US">
              <a:solidFill>
                <a:sysClr val="windowText" lastClr="000000"/>
              </a:solidFill>
            </a:endParaRPr>
          </a:p>
        </p:txBody>
      </p:sp>
      <p:sp>
        <p:nvSpPr>
          <p:cNvPr id="5" name="燕尾形 4"/>
          <p:cNvSpPr/>
          <p:nvPr userDrawn="1"/>
        </p:nvSpPr>
        <p:spPr>
          <a:xfrm>
            <a:off x="3278951" y="167102"/>
            <a:ext cx="216080" cy="432048"/>
          </a:xfrm>
          <a:prstGeom prst="chevron">
            <a:avLst/>
          </a:prstGeom>
          <a:solidFill>
            <a:schemeClr val="accent1"/>
          </a:solidFill>
          <a:ln w="9525">
            <a:noFill/>
            <a:round/>
          </a:ln>
        </p:spPr>
        <p:txBody>
          <a:bodyPr vert="horz" wrap="square" lIns="91440" tIns="45720" rIns="91440" bIns="45720" numCol="1" anchor="t" anchorCtr="0" compatLnSpc="1"/>
          <a:lstStyle/>
          <a:p>
            <a:pPr lvl="0"/>
            <a:endParaRPr lang="zh-CN" altLang="en-US">
              <a:solidFill>
                <a:sysClr val="windowText" lastClr="000000"/>
              </a:solidFill>
            </a:endParaRPr>
          </a:p>
        </p:txBody>
      </p:sp>
      <p:sp>
        <p:nvSpPr>
          <p:cNvPr id="7" name="燕尾形 6"/>
          <p:cNvSpPr/>
          <p:nvPr userDrawn="1"/>
        </p:nvSpPr>
        <p:spPr>
          <a:xfrm>
            <a:off x="3483851" y="167102"/>
            <a:ext cx="216080" cy="432048"/>
          </a:xfrm>
          <a:prstGeom prst="chevron">
            <a:avLst/>
          </a:prstGeom>
          <a:solidFill>
            <a:schemeClr val="accent1">
              <a:lumMod val="60000"/>
              <a:lumOff val="40000"/>
            </a:schemeClr>
          </a:solidFill>
          <a:ln w="9525">
            <a:noFill/>
            <a:round/>
          </a:ln>
        </p:spPr>
        <p:txBody>
          <a:bodyPr vert="horz" wrap="square" lIns="91440" tIns="45720" rIns="91440" bIns="45720" numCol="1" anchor="t" anchorCtr="0" compatLnSpc="1"/>
          <a:lstStyle/>
          <a:p>
            <a:pPr lvl="0"/>
            <a:endParaRPr lang="zh-CN" altLang="en-US">
              <a:solidFill>
                <a:sysClr val="windowText" lastClr="000000"/>
              </a:solidFill>
            </a:endParaRPr>
          </a:p>
        </p:txBody>
      </p:sp>
      <p:sp>
        <p:nvSpPr>
          <p:cNvPr id="10" name="TextBox 7"/>
          <p:cNvSpPr txBox="1">
            <a:spLocks noChangeArrowheads="1"/>
          </p:cNvSpPr>
          <p:nvPr userDrawn="1"/>
        </p:nvSpPr>
        <p:spPr bwMode="auto">
          <a:xfrm>
            <a:off x="962025" y="213995"/>
            <a:ext cx="211264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ysClr val="windowText" lastClr="000000"/>
                </a:solidFill>
                <a:latin typeface="Calibri" panose="020F0502020204030204" pitchFamily="34" charset="0"/>
                <a:ea typeface="宋体" panose="02010600030101010101" pitchFamily="2" charset="-122"/>
              </a:defRPr>
            </a:lvl1pPr>
            <a:lvl2pPr marL="742950" indent="-285750" eaLnBrk="0" hangingPunct="0">
              <a:defRPr sz="2000">
                <a:solidFill>
                  <a:sysClr val="windowText" lastClr="000000"/>
                </a:solidFill>
                <a:latin typeface="Calibri" panose="020F0502020204030204" pitchFamily="34" charset="0"/>
                <a:ea typeface="宋体" panose="02010600030101010101" pitchFamily="2" charset="-122"/>
              </a:defRPr>
            </a:lvl2pPr>
            <a:lvl3pPr marL="1143000" indent="-228600" eaLnBrk="0" hangingPunct="0">
              <a:defRPr sz="2000">
                <a:solidFill>
                  <a:sysClr val="windowText" lastClr="000000"/>
                </a:solidFill>
                <a:latin typeface="Calibri" panose="020F0502020204030204" pitchFamily="34" charset="0"/>
                <a:ea typeface="宋体" panose="02010600030101010101" pitchFamily="2" charset="-122"/>
              </a:defRPr>
            </a:lvl3pPr>
            <a:lvl4pPr marL="1600200" indent="-228600" eaLnBrk="0" hangingPunct="0">
              <a:defRPr sz="2000">
                <a:solidFill>
                  <a:sysClr val="windowText" lastClr="000000"/>
                </a:solidFill>
                <a:latin typeface="Calibri" panose="020F0502020204030204" pitchFamily="34" charset="0"/>
                <a:ea typeface="宋体" panose="02010600030101010101" pitchFamily="2" charset="-122"/>
              </a:defRPr>
            </a:lvl4pPr>
            <a:lvl5pPr eaLnBrk="0" hangingPunct="0">
              <a:defRPr sz="2000">
                <a:solidFill>
                  <a:sysClr val="windowText" lastClr="000000"/>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9pPr>
          </a:lstStyle>
          <a:p>
            <a:pPr algn="l" eaLnBrk="1" hangingPunct="1"/>
            <a:r>
              <a:rPr lang="en-US" sz="1800" dirty="0">
                <a:solidFill>
                  <a:sysClr val="window" lastClr="FFFFFF"/>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dirty="0">
                <a:solidFill>
                  <a:sysClr val="window" lastClr="FFFFFF"/>
                </a:solidFill>
                <a:latin typeface="Arial Unicode MS" panose="020B0604020202020204" pitchFamily="34" charset="-122"/>
                <a:ea typeface="Arial Unicode MS" panose="020B0604020202020204" pitchFamily="34" charset="-122"/>
                <a:cs typeface="Arial Unicode MS" panose="020B0604020202020204" pitchFamily="34" charset="-122"/>
              </a:rPr>
              <a:t>Maya  2022</a:t>
            </a:r>
            <a:endParaRPr lang="en-US" dirty="0">
              <a:solidFill>
                <a:sysClr val="window" lastClr="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 name="图片 1" descr="C:/Users/Administrator/Desktop/2018.05.28SR21.jpg2018.05.28SR21"/>
          <p:cNvPicPr>
            <a:picLocks noChangeAspect="1"/>
          </p:cNvPicPr>
          <p:nvPr userDrawn="1"/>
        </p:nvPicPr>
        <p:blipFill>
          <a:blip r:embed="rId2"/>
          <a:srcRect t="4947" b="4947"/>
          <a:stretch>
            <a:fillRect/>
          </a:stretch>
        </p:blipFill>
        <p:spPr>
          <a:xfrm>
            <a:off x="161290" y="18415"/>
            <a:ext cx="712470" cy="641985"/>
          </a:xfrm>
          <a:prstGeom prst="rect">
            <a:avLst/>
          </a:prstGeom>
        </p:spPr>
      </p:pic>
      <p:pic>
        <p:nvPicPr>
          <p:cNvPr id="3" name="图片 2" descr="7-14c"/>
          <p:cNvPicPr>
            <a:picLocks noChangeAspect="1"/>
          </p:cNvPicPr>
          <p:nvPr userDrawn="1"/>
        </p:nvPicPr>
        <p:blipFill>
          <a:blip r:embed="rId3"/>
          <a:stretch>
            <a:fillRect/>
          </a:stretch>
        </p:blipFill>
        <p:spPr>
          <a:xfrm>
            <a:off x="10658475" y="5372735"/>
            <a:ext cx="1327150" cy="14839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Rectangle 6"/>
          <p:cNvSpPr/>
          <p:nvPr userDrawn="1"/>
        </p:nvSpPr>
        <p:spPr>
          <a:xfrm>
            <a:off x="0" y="6400800"/>
            <a:ext cx="12192000" cy="457200"/>
          </a:xfrm>
          <a:prstGeom prst="rect">
            <a:avLst/>
          </a:prstGeom>
          <a:blipFill rotWithShape="1">
            <a:blip r:embed="rId3">
              <a:duotone>
                <a:srgbClr val="000000">
                  <a:shade val="12000"/>
                  <a:satMod val="240000"/>
                </a:srgbClr>
                <a:srgbClr val="000000">
                  <a:tint val="98000"/>
                </a:srgbClr>
              </a:duotone>
            </a:blip>
            <a:tile tx="0" ty="0" sx="100000" sy="100000" flip="none" algn="ctr"/>
          </a:blip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sp>
        <p:nvSpPr>
          <p:cNvPr id="5" name="Rectangle 7"/>
          <p:cNvSpPr/>
          <p:nvPr userDrawn="1"/>
        </p:nvSpPr>
        <p:spPr>
          <a:xfrm>
            <a:off x="1279" y="6309360"/>
            <a:ext cx="12188952" cy="97215"/>
          </a:xfrm>
          <a:prstGeom prst="rect">
            <a:avLst/>
          </a:prstGeom>
          <a:solidFill>
            <a:srgbClr val="000000"/>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grpSp>
        <p:nvGrpSpPr>
          <p:cNvPr id="6" name="top graphic"/>
          <p:cNvGrpSpPr/>
          <p:nvPr userDrawn="1"/>
        </p:nvGrpSpPr>
        <p:grpSpPr>
          <a:xfrm>
            <a:off x="1279" y="0"/>
            <a:ext cx="12188952" cy="320040"/>
            <a:chOff x="1279" y="0"/>
            <a:chExt cx="12188952" cy="320040"/>
          </a:xfrm>
        </p:grpSpPr>
        <p:sp>
          <p:nvSpPr>
            <p:cNvPr id="7" name="Rectangle 10"/>
            <p:cNvSpPr/>
            <p:nvPr userDrawn="1"/>
          </p:nvSpPr>
          <p:spPr>
            <a:xfrm>
              <a:off x="1279" y="0"/>
              <a:ext cx="12188952" cy="170234"/>
            </a:xfrm>
            <a:prstGeom prst="rect">
              <a:avLst/>
            </a:prstGeom>
            <a:solidFill>
              <a:srgbClr val="404040"/>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sp>
          <p:nvSpPr>
            <p:cNvPr id="8" name="Rectangle 11"/>
            <p:cNvSpPr/>
            <p:nvPr userDrawn="1"/>
          </p:nvSpPr>
          <p:spPr>
            <a:xfrm>
              <a:off x="1279" y="170234"/>
              <a:ext cx="12188952" cy="149806"/>
            </a:xfrm>
            <a:prstGeom prst="rect">
              <a:avLst/>
            </a:prstGeom>
            <a:solidFill>
              <a:srgbClr val="000000"/>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sp>
          <p:nvSpPr>
            <p:cNvPr id="9" name="Rectangle 12"/>
            <p:cNvSpPr/>
            <p:nvPr/>
          </p:nvSpPr>
          <p:spPr>
            <a:xfrm>
              <a:off x="1279" y="231421"/>
              <a:ext cx="12188952" cy="27432"/>
            </a:xfrm>
            <a:prstGeom prst="rect">
              <a:avLst/>
            </a:prstGeom>
            <a:solidFill>
              <a:sysClr val="window" lastClr="FFFFFF"/>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grpSp>
      <p:sp>
        <p:nvSpPr>
          <p:cNvPr id="12" name="椭圆 11"/>
          <p:cNvSpPr/>
          <p:nvPr userDrawn="1"/>
        </p:nvSpPr>
        <p:spPr>
          <a:xfrm>
            <a:off x="11356958" y="6439663"/>
            <a:ext cx="360000" cy="360000"/>
          </a:xfrm>
          <a:prstGeom prst="ellipse">
            <a:avLst/>
          </a:prstGeom>
          <a:solidFill>
            <a:srgbClr val="FFFFFF">
              <a:alpha val="34902"/>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圆角矩形 13"/>
          <p:cNvSpPr/>
          <p:nvPr userDrawn="1"/>
        </p:nvSpPr>
        <p:spPr>
          <a:xfrm>
            <a:off x="889000" y="6405466"/>
            <a:ext cx="5054600" cy="409586"/>
          </a:xfrm>
          <a:prstGeom prst="roundRect">
            <a:avLst/>
          </a:prstGeom>
          <a:solidFill>
            <a:srgbClr val="FFFFFF">
              <a:alpha val="34902"/>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emf"/></Relationships>
</file>

<file path=ppt/slides/_rels/slide3.xml.rels><?xml version="1.0" encoding="UTF-8" standalone="yes"?>
<Relationships xmlns="http://schemas.openxmlformats.org/package/2006/relationships"><Relationship Id="rId9" Type="http://schemas.openxmlformats.org/officeDocument/2006/relationships/image" Target="../media/image20.jpeg"/><Relationship Id="rId8" Type="http://schemas.openxmlformats.org/officeDocument/2006/relationships/image" Target="../media/image19.jpeg"/><Relationship Id="rId7" Type="http://schemas.openxmlformats.org/officeDocument/2006/relationships/image" Target="../media/image18.jpeg"/><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5" Type="http://schemas.openxmlformats.org/officeDocument/2006/relationships/slideLayout" Target="../slideLayouts/slideLayout2.xml"/><Relationship Id="rId14" Type="http://schemas.openxmlformats.org/officeDocument/2006/relationships/image" Target="../media/image25.jpeg"/><Relationship Id="rId13" Type="http://schemas.openxmlformats.org/officeDocument/2006/relationships/image" Target="../media/image24.jpeg"/><Relationship Id="rId12" Type="http://schemas.openxmlformats.org/officeDocument/2006/relationships/image" Target="../media/image23.jpeg"/><Relationship Id="rId11" Type="http://schemas.openxmlformats.org/officeDocument/2006/relationships/image" Target="../media/image22.jpeg"/><Relationship Id="rId10" Type="http://schemas.openxmlformats.org/officeDocument/2006/relationships/image" Target="../media/image21.jpeg"/><Relationship Id="rId1" Type="http://schemas.openxmlformats.org/officeDocument/2006/relationships/image" Target="../media/image12.jpe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2.jpeg"/><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7415" y="2868295"/>
            <a:ext cx="3459480" cy="583565"/>
          </a:xfrm>
          <a:prstGeom prst="rect">
            <a:avLst/>
          </a:prstGeom>
          <a:noFill/>
        </p:spPr>
        <p:txBody>
          <a:bodyPr wrap="none" rtlCol="0">
            <a:spAutoFit/>
            <a:scene3d>
              <a:camera prst="orthographicFront"/>
              <a:lightRig rig="threePt" dir="t"/>
            </a:scene3d>
          </a:bodyPr>
          <a:lstStyle/>
          <a:p>
            <a:pPr algn="l"/>
            <a:r>
              <a:rPr lang="zh-CN" altLang="en-US"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章  </a:t>
            </a:r>
            <a:r>
              <a:rPr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基础动画</a:t>
            </a:r>
            <a:endParaRPr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3807" y="937123"/>
            <a:ext cx="1816100" cy="368300"/>
          </a:xfrm>
          <a:prstGeom prst="rect">
            <a:avLst/>
          </a:prstGeom>
          <a:noFill/>
          <a:ln>
            <a:noFill/>
          </a:ln>
        </p:spPr>
        <p:txBody>
          <a:bodyPr vert="horz" wrap="none" lIns="91440" tIns="45720" rIns="91440" bIns="45720" anchor="t">
            <a:sp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algn="l"/>
            <a:r>
              <a:rPr altLang="zh-CN" b="1" dirty="0"/>
              <a:t>【</a:t>
            </a:r>
            <a:r>
              <a:rPr lang="en-US" b="1" dirty="0"/>
              <a:t>    </a:t>
            </a:r>
            <a:r>
              <a:rPr altLang="zh-CN" b="1" dirty="0"/>
              <a:t>知识</a:t>
            </a:r>
            <a:r>
              <a:rPr lang="zh-CN" b="1" dirty="0"/>
              <a:t>精讲</a:t>
            </a:r>
            <a:r>
              <a:rPr altLang="zh-CN" b="1" dirty="0"/>
              <a:t>】</a:t>
            </a:r>
            <a:endParaRPr altLang="zh-CN" b="1" dirty="0"/>
          </a:p>
        </p:txBody>
      </p:sp>
      <p:sp>
        <p:nvSpPr>
          <p:cNvPr id="3" name="矩形 2"/>
          <p:cNvSpPr/>
          <p:nvPr/>
        </p:nvSpPr>
        <p:spPr>
          <a:xfrm>
            <a:off x="650875" y="1305560"/>
            <a:ext cx="5363210" cy="4787900"/>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7.1 动画概述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（1）时间滑块</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Maya中的“时间滑块”提供了快速访问时间和关键帧设置的工具，包括“设置开始时间”、“设置结束时间”、“时间范围滑块”和“播放控制器”等，如图所示。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（2）动画首选项</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在“时间轴”右侧单击“动画首选项”按钮，或执行“窗口→设置/首选项→首选项”菜单命令，打开“首选项”对话框，在该对话框中可以设置动画和时间滑块的首选项，如图所示。</a:t>
            </a:r>
            <a:endParaRPr lang="en-US" altLang="zh-CN" dirty="0">
              <a:latin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650875" y="1002030"/>
            <a:ext cx="238125" cy="238125"/>
          </a:xfrm>
          <a:prstGeom prst="rect">
            <a:avLst/>
          </a:prstGeom>
        </p:spPr>
      </p:pic>
      <p:pic>
        <p:nvPicPr>
          <p:cNvPr id="8" name="图片 8" descr="7-12"/>
          <p:cNvPicPr>
            <a:picLocks noChangeAspect="1"/>
          </p:cNvPicPr>
          <p:nvPr/>
        </p:nvPicPr>
        <p:blipFill>
          <a:blip r:embed="rId2"/>
          <a:srcRect t="12348" b="23735"/>
          <a:stretch>
            <a:fillRect/>
          </a:stretch>
        </p:blipFill>
        <p:spPr>
          <a:xfrm>
            <a:off x="328930" y="3429000"/>
            <a:ext cx="5684520" cy="933450"/>
          </a:xfrm>
          <a:prstGeom prst="rect">
            <a:avLst/>
          </a:prstGeom>
        </p:spPr>
      </p:pic>
      <p:pic>
        <p:nvPicPr>
          <p:cNvPr id="6" name="图片 2" descr="7-13"/>
          <p:cNvPicPr>
            <a:picLocks noChangeAspect="1"/>
          </p:cNvPicPr>
          <p:nvPr/>
        </p:nvPicPr>
        <p:blipFill>
          <a:blip r:embed="rId3"/>
          <a:stretch>
            <a:fillRect/>
          </a:stretch>
        </p:blipFill>
        <p:spPr>
          <a:xfrm>
            <a:off x="6508750" y="699135"/>
            <a:ext cx="5270500" cy="3608070"/>
          </a:xfrm>
          <a:prstGeom prst="rect">
            <a:avLst/>
          </a:prstGeom>
        </p:spPr>
      </p:pic>
      <p:sp>
        <p:nvSpPr>
          <p:cNvPr id="7" name="矩形 6"/>
          <p:cNvSpPr/>
          <p:nvPr/>
        </p:nvSpPr>
        <p:spPr>
          <a:xfrm>
            <a:off x="6508750" y="1384300"/>
            <a:ext cx="5363210" cy="4787900"/>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p:txBody>
      </p:sp>
      <p:sp>
        <p:nvSpPr>
          <p:cNvPr id="9" name="矩形 8"/>
          <p:cNvSpPr/>
          <p:nvPr/>
        </p:nvSpPr>
        <p:spPr>
          <a:xfrm>
            <a:off x="6508750" y="4427220"/>
            <a:ext cx="5270500" cy="922020"/>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（3）播放预览动画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若要播放预览动画，可执行以下操作：“播放→播放预览”。</a:t>
            </a:r>
            <a:endParaRPr lang="en-US" altLang="zh-CN" dirty="0">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78853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7.2转台动画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创建3D对象模型时，通常需要在创建过程中检查或评估模型。在Maya中，可以通过创建转台动画以360度的方式查看单个或多个对象。</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转台动画将由转台摄影机自动生成。</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创建转台动画：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选择要为其创建转台动画的对象，单击“动画→可视化→创建转台”菜单命令，在出现的“动画转台选项”窗口输入要查看转台的旋转的帧数，然后单击“应用”和“关闭”。设置的帧数确定转台动画的速度。</a:t>
            </a:r>
            <a:r>
              <a:rPr lang="zh-CN" altLang="en-US" dirty="0">
                <a:latin typeface="宋体" panose="02010600030101010101" pitchFamily="2" charset="-122"/>
                <a:cs typeface="宋体" panose="02010600030101010101" pitchFamily="2" charset="-122"/>
                <a:sym typeface="+mn-ea"/>
              </a:rPr>
              <a:t>如图所示。</a:t>
            </a:r>
            <a:endParaRPr lang="zh-CN" altLang="en-US"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504190"/>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7.3 关键帧动画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所谓关键帧动画，就是在不同的时间（或帧）将能体现动画物体动作特征的一系列属性采用关键帧的方式记录下来，并根据不同关键帧之间的动作（属性值）差异自动进行中间帧的插入计算，最终生成一段完整的关键帧动画，如图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7.4.变形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1.晶格</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选择对象，然后选择菜单“变形→晶格”，打开晶格选项对话框，设置，添加晶格的效果。调节晶格点</a:t>
            </a:r>
            <a:r>
              <a:rPr lang="zh-CN" altLang="en-US" dirty="0">
                <a:latin typeface="宋体" panose="02010600030101010101" pitchFamily="2" charset="-122"/>
                <a:cs typeface="宋体" panose="02010600030101010101" pitchFamily="2" charset="-122"/>
                <a:sym typeface="+mn-ea"/>
              </a:rPr>
              <a:t>。</a:t>
            </a:r>
            <a:r>
              <a:rPr lang="en-US" altLang="zh-CN" dirty="0">
                <a:latin typeface="宋体" panose="02010600030101010101" pitchFamily="2" charset="-122"/>
                <a:cs typeface="宋体" panose="02010600030101010101" pitchFamily="2" charset="-122"/>
                <a:sym typeface="+mn-ea"/>
              </a:rPr>
              <a:t>如图所示。</a:t>
            </a:r>
            <a:endParaRPr lang="en-US" altLang="zh-CN" dirty="0">
              <a:latin typeface="宋体" panose="02010600030101010101" pitchFamily="2" charset="-122"/>
              <a:cs typeface="宋体" panose="02010600030101010101" pitchFamily="2" charset="-122"/>
              <a:sym typeface="+mn-ea"/>
            </a:endParaRPr>
          </a:p>
        </p:txBody>
      </p:sp>
      <p:pic>
        <p:nvPicPr>
          <p:cNvPr id="58" name="图片 58" descr="Snap33"/>
          <p:cNvPicPr>
            <a:picLocks noChangeAspect="1"/>
          </p:cNvPicPr>
          <p:nvPr/>
        </p:nvPicPr>
        <p:blipFill>
          <a:blip r:embed="rId1"/>
          <a:stretch>
            <a:fillRect/>
          </a:stretch>
        </p:blipFill>
        <p:spPr>
          <a:xfrm>
            <a:off x="233680" y="4723448"/>
            <a:ext cx="1126490" cy="1080135"/>
          </a:xfrm>
          <a:prstGeom prst="rect">
            <a:avLst/>
          </a:prstGeom>
        </p:spPr>
      </p:pic>
      <p:pic>
        <p:nvPicPr>
          <p:cNvPr id="57" name="图片 57" descr="Snap34"/>
          <p:cNvPicPr>
            <a:picLocks noChangeAspect="1"/>
          </p:cNvPicPr>
          <p:nvPr/>
        </p:nvPicPr>
        <p:blipFill>
          <a:blip r:embed="rId2"/>
          <a:stretch>
            <a:fillRect/>
          </a:stretch>
        </p:blipFill>
        <p:spPr>
          <a:xfrm>
            <a:off x="1436370" y="4723448"/>
            <a:ext cx="781050" cy="1080135"/>
          </a:xfrm>
          <a:prstGeom prst="rect">
            <a:avLst/>
          </a:prstGeom>
        </p:spPr>
      </p:pic>
      <p:pic>
        <p:nvPicPr>
          <p:cNvPr id="56" name="图片 56" descr="Snap35"/>
          <p:cNvPicPr>
            <a:picLocks noChangeAspect="1"/>
          </p:cNvPicPr>
          <p:nvPr/>
        </p:nvPicPr>
        <p:blipFill>
          <a:blip r:embed="rId3"/>
          <a:stretch>
            <a:fillRect/>
          </a:stretch>
        </p:blipFill>
        <p:spPr>
          <a:xfrm>
            <a:off x="2293303" y="4723448"/>
            <a:ext cx="965835" cy="1080135"/>
          </a:xfrm>
          <a:prstGeom prst="rect">
            <a:avLst/>
          </a:prstGeom>
        </p:spPr>
      </p:pic>
      <p:pic>
        <p:nvPicPr>
          <p:cNvPr id="55" name="图片 55" descr="Snap36"/>
          <p:cNvPicPr>
            <a:picLocks noChangeAspect="1"/>
          </p:cNvPicPr>
          <p:nvPr/>
        </p:nvPicPr>
        <p:blipFill>
          <a:blip r:embed="rId4"/>
          <a:stretch>
            <a:fillRect/>
          </a:stretch>
        </p:blipFill>
        <p:spPr>
          <a:xfrm>
            <a:off x="3335338" y="4723448"/>
            <a:ext cx="575945" cy="1080135"/>
          </a:xfrm>
          <a:prstGeom prst="rect">
            <a:avLst/>
          </a:prstGeom>
        </p:spPr>
      </p:pic>
      <p:pic>
        <p:nvPicPr>
          <p:cNvPr id="54" name="图片 54" descr="Snap37"/>
          <p:cNvPicPr>
            <a:picLocks noChangeAspect="1"/>
          </p:cNvPicPr>
          <p:nvPr/>
        </p:nvPicPr>
        <p:blipFill>
          <a:blip r:embed="rId5"/>
          <a:stretch>
            <a:fillRect/>
          </a:stretch>
        </p:blipFill>
        <p:spPr>
          <a:xfrm>
            <a:off x="3987800" y="4723448"/>
            <a:ext cx="1148080" cy="1080135"/>
          </a:xfrm>
          <a:prstGeom prst="rect">
            <a:avLst/>
          </a:prstGeom>
        </p:spPr>
      </p:pic>
      <p:pic>
        <p:nvPicPr>
          <p:cNvPr id="18" name="图片 18" descr="7-15a"/>
          <p:cNvPicPr>
            <a:picLocks noChangeAspect="1"/>
          </p:cNvPicPr>
          <p:nvPr/>
        </p:nvPicPr>
        <p:blipFill>
          <a:blip r:embed="rId6"/>
          <a:stretch>
            <a:fillRect/>
          </a:stretch>
        </p:blipFill>
        <p:spPr>
          <a:xfrm>
            <a:off x="6668770" y="2633028"/>
            <a:ext cx="604520" cy="1080135"/>
          </a:xfrm>
          <a:prstGeom prst="rect">
            <a:avLst/>
          </a:prstGeom>
        </p:spPr>
      </p:pic>
      <p:pic>
        <p:nvPicPr>
          <p:cNvPr id="17" name="图片 17" descr="7-15b"/>
          <p:cNvPicPr>
            <a:picLocks noChangeAspect="1"/>
          </p:cNvPicPr>
          <p:nvPr/>
        </p:nvPicPr>
        <p:blipFill>
          <a:blip r:embed="rId7"/>
          <a:stretch>
            <a:fillRect/>
          </a:stretch>
        </p:blipFill>
        <p:spPr>
          <a:xfrm>
            <a:off x="7272973" y="2633028"/>
            <a:ext cx="483235" cy="1080135"/>
          </a:xfrm>
          <a:prstGeom prst="rect">
            <a:avLst/>
          </a:prstGeom>
        </p:spPr>
      </p:pic>
      <p:pic>
        <p:nvPicPr>
          <p:cNvPr id="15" name="图片 15" descr="7-15c"/>
          <p:cNvPicPr>
            <a:picLocks noChangeAspect="1"/>
          </p:cNvPicPr>
          <p:nvPr/>
        </p:nvPicPr>
        <p:blipFill>
          <a:blip r:embed="rId8"/>
          <a:stretch>
            <a:fillRect/>
          </a:stretch>
        </p:blipFill>
        <p:spPr>
          <a:xfrm>
            <a:off x="7756525" y="2633028"/>
            <a:ext cx="391160" cy="1080135"/>
          </a:xfrm>
          <a:prstGeom prst="rect">
            <a:avLst/>
          </a:prstGeom>
        </p:spPr>
      </p:pic>
      <p:pic>
        <p:nvPicPr>
          <p:cNvPr id="14" name="图片 14" descr="7-15d"/>
          <p:cNvPicPr>
            <a:picLocks noChangeAspect="1"/>
          </p:cNvPicPr>
          <p:nvPr/>
        </p:nvPicPr>
        <p:blipFill>
          <a:blip r:embed="rId9"/>
          <a:stretch>
            <a:fillRect/>
          </a:stretch>
        </p:blipFill>
        <p:spPr>
          <a:xfrm>
            <a:off x="8147368" y="2633028"/>
            <a:ext cx="633095" cy="1080135"/>
          </a:xfrm>
          <a:prstGeom prst="rect">
            <a:avLst/>
          </a:prstGeom>
        </p:spPr>
      </p:pic>
      <p:pic>
        <p:nvPicPr>
          <p:cNvPr id="13" name="图片 13" descr="7-15e"/>
          <p:cNvPicPr>
            <a:picLocks noChangeAspect="1"/>
          </p:cNvPicPr>
          <p:nvPr/>
        </p:nvPicPr>
        <p:blipFill>
          <a:blip r:embed="rId10"/>
          <a:stretch>
            <a:fillRect/>
          </a:stretch>
        </p:blipFill>
        <p:spPr>
          <a:xfrm>
            <a:off x="8780780" y="2633028"/>
            <a:ext cx="614680" cy="1080135"/>
          </a:xfrm>
          <a:prstGeom prst="rect">
            <a:avLst/>
          </a:prstGeom>
        </p:spPr>
      </p:pic>
      <p:pic>
        <p:nvPicPr>
          <p:cNvPr id="4" name="图片 12" descr="7-15f"/>
          <p:cNvPicPr>
            <a:picLocks noChangeAspect="1"/>
          </p:cNvPicPr>
          <p:nvPr/>
        </p:nvPicPr>
        <p:blipFill>
          <a:blip r:embed="rId11"/>
          <a:stretch>
            <a:fillRect/>
          </a:stretch>
        </p:blipFill>
        <p:spPr>
          <a:xfrm>
            <a:off x="9395143" y="2633028"/>
            <a:ext cx="462915" cy="1080135"/>
          </a:xfrm>
          <a:prstGeom prst="rect">
            <a:avLst/>
          </a:prstGeom>
        </p:spPr>
      </p:pic>
      <p:pic>
        <p:nvPicPr>
          <p:cNvPr id="62" name="图片 62" descr="7-21a"/>
          <p:cNvPicPr>
            <a:picLocks noChangeAspect="1"/>
          </p:cNvPicPr>
          <p:nvPr/>
        </p:nvPicPr>
        <p:blipFill>
          <a:blip r:embed="rId12"/>
          <a:stretch>
            <a:fillRect/>
          </a:stretch>
        </p:blipFill>
        <p:spPr>
          <a:xfrm>
            <a:off x="6528118" y="5614353"/>
            <a:ext cx="884555" cy="1080135"/>
          </a:xfrm>
          <a:prstGeom prst="rect">
            <a:avLst/>
          </a:prstGeom>
        </p:spPr>
      </p:pic>
      <p:pic>
        <p:nvPicPr>
          <p:cNvPr id="63" name="图片 63" descr="7-23b"/>
          <p:cNvPicPr>
            <a:picLocks noChangeAspect="1"/>
          </p:cNvPicPr>
          <p:nvPr/>
        </p:nvPicPr>
        <p:blipFill>
          <a:blip r:embed="rId13"/>
          <a:stretch>
            <a:fillRect/>
          </a:stretch>
        </p:blipFill>
        <p:spPr>
          <a:xfrm>
            <a:off x="7623175" y="5614353"/>
            <a:ext cx="1017270" cy="1080135"/>
          </a:xfrm>
          <a:prstGeom prst="rect">
            <a:avLst/>
          </a:prstGeom>
        </p:spPr>
      </p:pic>
      <p:pic>
        <p:nvPicPr>
          <p:cNvPr id="66" name="图片 66" descr="7-24"/>
          <p:cNvPicPr>
            <a:picLocks noChangeAspect="1"/>
          </p:cNvPicPr>
          <p:nvPr/>
        </p:nvPicPr>
        <p:blipFill>
          <a:blip r:embed="rId14"/>
          <a:stretch>
            <a:fillRect/>
          </a:stretch>
        </p:blipFill>
        <p:spPr>
          <a:xfrm>
            <a:off x="8721090" y="5391150"/>
            <a:ext cx="1494790" cy="1303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2.弯曲</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选择对象，单击菜单命令“变形→非线性→弯曲”打开对话框，单击“创建”为对象添加变形手柄，旋转变形手柄使之与对象重合，在通道盒设置属性，如图所示。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3.扩张</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创建一个多边形球体，单击菜单命令“变形→非线性→扩张”打开对话框，单击“创建”按钮，如图所示。</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125730"/>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4.扭曲</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选择对象，单击菜单命令“变形→非线性→扭曲”打开扭曲选项对话框，设置，单击“创建”按钮，如图所示。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7.5受驱动关键帧动画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“受驱动关键帧”是Maya中一种特殊的关键帧，利用受驱动关键帧功能，可以将一个物体的属性与另一个物体属性建立连接关系，通过改变一个物体的属性值来驱动另一个物体属性值发生相应的改变。</a:t>
            </a:r>
            <a:endParaRPr lang="en-US" altLang="zh-CN" dirty="0">
              <a:latin typeface="宋体" panose="02010600030101010101" pitchFamily="2" charset="-122"/>
              <a:cs typeface="宋体" panose="02010600030101010101" pitchFamily="2" charset="-122"/>
              <a:sym typeface="+mn-ea"/>
            </a:endParaRPr>
          </a:p>
        </p:txBody>
      </p:sp>
      <p:pic>
        <p:nvPicPr>
          <p:cNvPr id="71" name="图片 71" descr="7-27"/>
          <p:cNvPicPr>
            <a:picLocks noChangeAspect="1"/>
          </p:cNvPicPr>
          <p:nvPr/>
        </p:nvPicPr>
        <p:blipFill>
          <a:blip r:embed="rId1"/>
          <a:stretch>
            <a:fillRect/>
          </a:stretch>
        </p:blipFill>
        <p:spPr>
          <a:xfrm>
            <a:off x="814705" y="3159125"/>
            <a:ext cx="1705610" cy="539750"/>
          </a:xfrm>
          <a:prstGeom prst="rect">
            <a:avLst/>
          </a:prstGeom>
        </p:spPr>
      </p:pic>
      <p:pic>
        <p:nvPicPr>
          <p:cNvPr id="67" name="图片 67" descr="7-31"/>
          <p:cNvPicPr>
            <a:picLocks noChangeAspect="1"/>
          </p:cNvPicPr>
          <p:nvPr/>
        </p:nvPicPr>
        <p:blipFill>
          <a:blip r:embed="rId2"/>
          <a:stretch>
            <a:fillRect/>
          </a:stretch>
        </p:blipFill>
        <p:spPr>
          <a:xfrm>
            <a:off x="2833688" y="2714308"/>
            <a:ext cx="1529715" cy="1080135"/>
          </a:xfrm>
          <a:prstGeom prst="rect">
            <a:avLst/>
          </a:prstGeom>
        </p:spPr>
      </p:pic>
      <p:pic>
        <p:nvPicPr>
          <p:cNvPr id="77" name="图片 77" descr="7-34"/>
          <p:cNvPicPr>
            <a:picLocks noChangeAspect="1"/>
          </p:cNvPicPr>
          <p:nvPr/>
        </p:nvPicPr>
        <p:blipFill>
          <a:blip r:embed="rId3"/>
          <a:stretch>
            <a:fillRect/>
          </a:stretch>
        </p:blipFill>
        <p:spPr>
          <a:xfrm>
            <a:off x="932815" y="5571173"/>
            <a:ext cx="961390" cy="1080135"/>
          </a:xfrm>
          <a:prstGeom prst="rect">
            <a:avLst/>
          </a:prstGeom>
        </p:spPr>
      </p:pic>
      <p:pic>
        <p:nvPicPr>
          <p:cNvPr id="74" name="图片 74" descr="7-37"/>
          <p:cNvPicPr>
            <a:picLocks noChangeAspect="1"/>
          </p:cNvPicPr>
          <p:nvPr/>
        </p:nvPicPr>
        <p:blipFill>
          <a:blip r:embed="rId4"/>
          <a:stretch>
            <a:fillRect/>
          </a:stretch>
        </p:blipFill>
        <p:spPr>
          <a:xfrm>
            <a:off x="2238375" y="5571173"/>
            <a:ext cx="1756410" cy="1080135"/>
          </a:xfrm>
          <a:prstGeom prst="rect">
            <a:avLst/>
          </a:prstGeom>
        </p:spPr>
      </p:pic>
      <p:pic>
        <p:nvPicPr>
          <p:cNvPr id="81" name="图片 81" descr="7-38"/>
          <p:cNvPicPr>
            <a:picLocks noChangeAspect="1"/>
          </p:cNvPicPr>
          <p:nvPr/>
        </p:nvPicPr>
        <p:blipFill>
          <a:blip r:embed="rId5"/>
          <a:stretch>
            <a:fillRect/>
          </a:stretch>
        </p:blipFill>
        <p:spPr>
          <a:xfrm>
            <a:off x="6116955" y="1616710"/>
            <a:ext cx="1419860" cy="1440180"/>
          </a:xfrm>
          <a:prstGeom prst="rect">
            <a:avLst/>
          </a:prstGeom>
        </p:spPr>
      </p:pic>
      <p:pic>
        <p:nvPicPr>
          <p:cNvPr id="80" name="图片 80" descr="7-39"/>
          <p:cNvPicPr>
            <a:picLocks noChangeAspect="1"/>
          </p:cNvPicPr>
          <p:nvPr/>
        </p:nvPicPr>
        <p:blipFill>
          <a:blip r:embed="rId6"/>
          <a:stretch>
            <a:fillRect/>
          </a:stretch>
        </p:blipFill>
        <p:spPr>
          <a:xfrm>
            <a:off x="7653655" y="1616710"/>
            <a:ext cx="1892300" cy="1440180"/>
          </a:xfrm>
          <a:prstGeom prst="rect">
            <a:avLst/>
          </a:prstGeom>
        </p:spPr>
      </p:pic>
      <p:pic>
        <p:nvPicPr>
          <p:cNvPr id="79" name="图片 79" descr="7-40"/>
          <p:cNvPicPr>
            <a:picLocks noChangeAspect="1"/>
          </p:cNvPicPr>
          <p:nvPr/>
        </p:nvPicPr>
        <p:blipFill>
          <a:blip r:embed="rId7"/>
          <a:stretch>
            <a:fillRect/>
          </a:stretch>
        </p:blipFill>
        <p:spPr>
          <a:xfrm>
            <a:off x="9662478" y="1616710"/>
            <a:ext cx="1560195" cy="1440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7.6路径动画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为一个或多个在场景中沿既定三维路径移动的对象设置的动画称为“路径动画”。运动路径动画可以沿着指定形状的路径曲线平滑地让物体产生运动效果。</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运动路径动画可以利用一条NURBS曲线作为运动路径来控制物体的位置和旋转角度，能被制作成动画的物体类型不仅仅是几何体，也可以利用运动路径来控制摄影机、灯光、粒子发射器或其他辅助物体沿指定的路径曲线运动。</a:t>
            </a:r>
            <a:endParaRPr lang="en-US" altLang="zh-CN" dirty="0">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0240" y="730885"/>
            <a:ext cx="4935220" cy="4578350"/>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50000"/>
              </a:lnSpc>
              <a:buClrTx/>
              <a:buSzTx/>
            </a:pPr>
            <a:endParaRPr lang="en-US" altLang="zh-CN" dirty="0">
              <a:latin typeface="宋体" panose="02010600030101010101" pitchFamily="2" charset="-122"/>
              <a:cs typeface="宋体" panose="02010600030101010101" pitchFamily="2" charset="-122"/>
              <a:sym typeface="+mn-ea"/>
            </a:endParaRPr>
          </a:p>
        </p:txBody>
      </p:sp>
      <p:pic>
        <p:nvPicPr>
          <p:cNvPr id="100" name="图片 99"/>
          <p:cNvPicPr/>
          <p:nvPr/>
        </p:nvPicPr>
        <p:blipFill>
          <a:blip r:embed="rId1"/>
          <a:stretch>
            <a:fillRect/>
          </a:stretch>
        </p:blipFill>
        <p:spPr>
          <a:xfrm>
            <a:off x="1324610" y="1013460"/>
            <a:ext cx="439420" cy="556895"/>
          </a:xfrm>
          <a:prstGeom prst="rect">
            <a:avLst/>
          </a:prstGeom>
          <a:noFill/>
          <a:ln w="9525">
            <a:noFill/>
          </a:ln>
        </p:spPr>
      </p:pic>
      <p:sp>
        <p:nvSpPr>
          <p:cNvPr id="101" name="矩形 100"/>
          <p:cNvSpPr/>
          <p:nvPr/>
        </p:nvSpPr>
        <p:spPr>
          <a:xfrm>
            <a:off x="1376680" y="1125855"/>
            <a:ext cx="9987915" cy="1840230"/>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57200" algn="l">
              <a:lnSpc>
                <a:spcPct val="125000"/>
              </a:lnSpc>
              <a:buClrTx/>
              <a:buSzTx/>
            </a:pPr>
            <a:r>
              <a:rPr lang="en-US" altLang="zh-CN" dirty="0">
                <a:latin typeface="宋体" panose="02010600030101010101" pitchFamily="2" charset="-122"/>
                <a:cs typeface="宋体" panose="02010600030101010101" pitchFamily="2" charset="-122"/>
                <a:sym typeface="+mn-ea"/>
              </a:rPr>
              <a:t>拓展练习    1.练习制作不同效果的关键帧动画。</a:t>
            </a:r>
            <a:endParaRPr lang="en-US" altLang="zh-CN" dirty="0">
              <a:latin typeface="宋体" panose="02010600030101010101" pitchFamily="2" charset="-122"/>
              <a:cs typeface="宋体" panose="02010600030101010101" pitchFamily="2" charset="-122"/>
              <a:sym typeface="+mn-ea"/>
            </a:endParaRPr>
          </a:p>
          <a:p>
            <a:pPr lvl="0" indent="457200" algn="l">
              <a:lnSpc>
                <a:spcPct val="125000"/>
              </a:lnSpc>
              <a:buClrTx/>
              <a:buSzTx/>
            </a:pPr>
            <a:r>
              <a:rPr lang="en-US" altLang="zh-CN" dirty="0">
                <a:latin typeface="宋体" panose="02010600030101010101" pitchFamily="2" charset="-122"/>
                <a:cs typeface="宋体" panose="02010600030101010101" pitchFamily="2" charset="-122"/>
                <a:sym typeface="+mn-ea"/>
              </a:rPr>
              <a:t>2.自主练习制作受驱动关键帧动画、路径动画。</a:t>
            </a:r>
            <a:endParaRPr lang="en-US" altLang="zh-CN" dirty="0">
              <a:latin typeface="宋体" panose="02010600030101010101" pitchFamily="2" charset="-122"/>
              <a:cs typeface="宋体" panose="02010600030101010101" pitchFamily="2" charset="-122"/>
              <a:sym typeface="+mn-ea"/>
            </a:endParaRPr>
          </a:p>
          <a:p>
            <a:pPr lvl="0" indent="457200" algn="l">
              <a:lnSpc>
                <a:spcPct val="125000"/>
              </a:lnSpc>
              <a:buClrTx/>
              <a:buSzTx/>
            </a:pPr>
            <a:r>
              <a:rPr lang="en-US" altLang="zh-CN" dirty="0">
                <a:latin typeface="宋体" panose="02010600030101010101" pitchFamily="2" charset="-122"/>
                <a:cs typeface="宋体" panose="02010600030101010101" pitchFamily="2" charset="-122"/>
                <a:sym typeface="+mn-ea"/>
              </a:rPr>
              <a:t>3.熟练各种变形效果，制作各种变形动画。</a:t>
            </a:r>
            <a:endParaRPr lang="en-US" altLang="zh-CN" dirty="0">
              <a:latin typeface="宋体" panose="02010600030101010101" pitchFamily="2" charset="-122"/>
              <a:cs typeface="宋体" panose="02010600030101010101" pitchFamily="2" charset="-122"/>
              <a:sym typeface="+mn-ea"/>
            </a:endParaRPr>
          </a:p>
          <a:p>
            <a:pPr lvl="0" indent="457200" algn="l">
              <a:lnSpc>
                <a:spcPct val="125000"/>
              </a:lnSpc>
              <a:buClrTx/>
              <a:buSzTx/>
            </a:pPr>
            <a:r>
              <a:rPr lang="en-US" altLang="zh-CN" dirty="0">
                <a:latin typeface="宋体" panose="02010600030101010101" pitchFamily="2" charset="-122"/>
                <a:cs typeface="宋体" panose="02010600030101010101" pitchFamily="2" charset="-122"/>
                <a:sym typeface="+mn-ea"/>
              </a:rPr>
              <a:t>4.综合以上几种动画效果，创建复杂动画。</a:t>
            </a:r>
            <a:endParaRPr lang="en-US" altLang="zh-CN" dirty="0">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COMMONDATA" val="eyJoZGlkIjoiNjhjNzYzOTVmZWMxNDc1YzAzMjFmM2E1YzU1MjUxYjIifQ=="/>
  <p:tag name="KSO_WPP_MARK_KEY" val="4047ef1e-896e-4e1a-814a-e9501bfa48bb"/>
  <p:tag name="resource_record_key" val="{&quot;13&quot;:[19965465,19972078,20104445,19972048,20469018,20174685,20482073,20174678]}"/>
  <p:tag name="commondata" val="eyJoZGlkIjoiNzYwMmViYWJiYjNmN2UyNWY2MzdmNzNhMmUyYTAwNjA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1147</Words>
  <Application>WPS 演示</Application>
  <PresentationFormat>宽屏</PresentationFormat>
  <Paragraphs>71</Paragraphs>
  <Slides>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vt:i4>
      </vt:variant>
    </vt:vector>
  </HeadingPairs>
  <TitlesOfParts>
    <vt:vector size="21" baseType="lpstr">
      <vt:lpstr>Arial</vt:lpstr>
      <vt:lpstr>宋体</vt:lpstr>
      <vt:lpstr>Wingdings</vt:lpstr>
      <vt:lpstr>Euphemia</vt:lpstr>
      <vt:lpstr>微软雅黑</vt:lpstr>
      <vt:lpstr>Arial Unicode MS</vt:lpstr>
      <vt:lpstr>Calibri</vt:lpstr>
      <vt:lpstr>Calibri</vt:lpstr>
      <vt:lpstr>Broadway</vt:lpstr>
      <vt:lpstr>Times New Roman</vt:lpstr>
      <vt:lpstr>楷体_GB2312</vt:lpstr>
      <vt:lpstr>新宋体</vt:lpstr>
      <vt:lpstr>Arial Unicode MS</vt:lpstr>
      <vt:lpstr>DejaVu Math TeX Gyre</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Pr模板</dc:title>
  <dc:creator>王东军</dc:creator>
  <cp:lastModifiedBy>Administrator</cp:lastModifiedBy>
  <cp:revision>643</cp:revision>
  <dcterms:created xsi:type="dcterms:W3CDTF">2013-09-20T02:31:00Z</dcterms:created>
  <dcterms:modified xsi:type="dcterms:W3CDTF">2024-09-02T06:21:00Z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2533F98CC5DD4D3FA9776AACEDA85CB1</vt:lpwstr>
  </property>
</Properties>
</file>